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9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41" r:id="rId15"/>
    <p:sldId id="342" r:id="rId16"/>
    <p:sldId id="335" r:id="rId17"/>
    <p:sldId id="336" r:id="rId18"/>
    <p:sldId id="337" r:id="rId19"/>
    <p:sldId id="343" r:id="rId20"/>
    <p:sldId id="338" r:id="rId21"/>
    <p:sldId id="299" r:id="rId22"/>
    <p:sldId id="329" r:id="rId23"/>
    <p:sldId id="340" r:id="rId24"/>
    <p:sldId id="339" r:id="rId25"/>
    <p:sldId id="328" r:id="rId26"/>
    <p:sldId id="327" r:id="rId27"/>
    <p:sldId id="300" r:id="rId28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7" autoAdjust="0"/>
    <p:restoredTop sz="94904" autoAdjust="0"/>
  </p:normalViewPr>
  <p:slideViewPr>
    <p:cSldViewPr snapToGrid="0" showGuides="1">
      <p:cViewPr varScale="1">
        <p:scale>
          <a:sx n="82" d="100"/>
          <a:sy n="82" d="100"/>
        </p:scale>
        <p:origin x="168" y="264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5/1/19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6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2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1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30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4.tiff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tif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26" Type="http://schemas.openxmlformats.org/officeDocument/2006/relationships/image" Target="../media/image68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60.png"/><Relationship Id="rId25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9.svg"/><Relationship Id="rId20" Type="http://schemas.openxmlformats.org/officeDocument/2006/relationships/image" Target="../media/image63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69.png"/><Relationship Id="rId10" Type="http://schemas.openxmlformats.org/officeDocument/2006/relationships/image" Target="../media/image53.svg"/><Relationship Id="rId19" Type="http://schemas.openxmlformats.org/officeDocument/2006/relationships/image" Target="../media/image62.png"/><Relationship Id="rId31" Type="http://schemas.openxmlformats.org/officeDocument/2006/relationships/image" Target="../media/image72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Relationship Id="rId22" Type="http://schemas.openxmlformats.org/officeDocument/2006/relationships/image" Target="../media/image65.png"/><Relationship Id="rId27" Type="http://schemas.microsoft.com/office/2007/relationships/hdphoto" Target="../media/hdphoto2.wdp"/><Relationship Id="rId30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dirty="0"/>
              <a:t>Training:  </a:t>
            </a:r>
            <a:r>
              <a:rPr lang="en-US" b="0" dirty="0"/>
              <a:t>Automated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C8F5-9E6F-1141-974C-AC6D8FC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92" y="1057083"/>
            <a:ext cx="6339754" cy="65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5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dirty="0">
                <a:solidFill>
                  <a:srgbClr val="191919"/>
                </a:solidFill>
              </a:rPr>
              <a:t>Training</a:t>
            </a:r>
            <a:r>
              <a:rPr lang="en-US" b="0" dirty="0">
                <a:solidFill>
                  <a:srgbClr val="191919"/>
                </a:solidFill>
              </a:rPr>
              <a:t>:  Built-in Algorithms for Web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Notebook 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Training</a:t>
            </a:r>
            <a:r>
              <a:rPr lang="en-US" sz="4000" dirty="0">
                <a:solidFill>
                  <a:schemeClr val="tx1"/>
                </a:solidFill>
              </a:rPr>
              <a:t>:  BYO Script Mode with Prebuilt Containers</a:t>
            </a: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rgbClr val="000000"/>
                </a:solidFill>
              </a:rPr>
              <a:t>Training</a:t>
            </a:r>
            <a:r>
              <a:rPr lang="en-US" sz="4000" dirty="0">
                <a:solidFill>
                  <a:srgbClr val="000000"/>
                </a:solidFill>
              </a:rPr>
              <a:t>:  Bring Your Own Algorithm (BYOA) using Docker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algorithm code 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technology...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61231" y="4330838"/>
            <a:ext cx="2188111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One step deployment</a:t>
            </a: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3066759" y="4365344"/>
            <a:ext cx="3251100" cy="1520905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Fast, reliable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real time </a:t>
            </a:r>
            <a:r>
              <a:rPr lang="en-US" sz="2600" b="1" i="1" dirty="0">
                <a:solidFill>
                  <a:srgbClr val="000000"/>
                </a:solidFill>
              </a:rPr>
              <a:t>and</a:t>
            </a:r>
            <a:r>
              <a:rPr lang="en-US" sz="2600" dirty="0">
                <a:solidFill>
                  <a:srgbClr val="000000"/>
                </a:solidFill>
              </a:rPr>
              <a:t> batch inference</a:t>
            </a: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548945" y="4330838"/>
            <a:ext cx="2002673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testing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built-in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9050157" y="4394647"/>
            <a:ext cx="2083062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7" y="2133371"/>
            <a:ext cx="1934227" cy="1934227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66" y="2221887"/>
            <a:ext cx="1544436" cy="154443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5308" y="2055653"/>
            <a:ext cx="1232423" cy="1232423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232275" y="498726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</a:rPr>
              <a:t>Hosting</a:t>
            </a:r>
            <a:r>
              <a:rPr lang="en-US" sz="3600" dirty="0">
                <a:solidFill>
                  <a:srgbClr val="000000"/>
                </a:solidFill>
              </a:rPr>
              <a:t>:  Automated Model Deployment &amp; Autoscaling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97" y="2763160"/>
            <a:ext cx="1247542" cy="1247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57" y="2133371"/>
            <a:ext cx="1877331" cy="1877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8272C-D01A-824D-9B2A-308C08F9D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3085" y="1511018"/>
            <a:ext cx="1565635" cy="135334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7716D-61F5-424E-8822-74A206548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096" y="2896268"/>
            <a:ext cx="1523611" cy="143457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C01617B-44AC-5E49-8302-AE472635C16F}"/>
              </a:ext>
            </a:extLst>
          </p:cNvPr>
          <p:cNvSpPr txBox="1">
            <a:spLocks/>
          </p:cNvSpPr>
          <p:nvPr/>
        </p:nvSpPr>
        <p:spPr>
          <a:xfrm>
            <a:off x="11133219" y="4394647"/>
            <a:ext cx="3045369" cy="1390282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Optimize with Neo and Elastic Inference</a:t>
            </a:r>
          </a:p>
        </p:txBody>
      </p:sp>
    </p:spTree>
    <p:extLst>
      <p:ext uri="{BB962C8B-B14F-4D97-AF65-F5344CB8AC3E}">
        <p14:creationId xmlns:p14="http://schemas.microsoft.com/office/powerpoint/2010/main" val="38244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AWS ML Stack:</a:t>
            </a: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/>
              <a:t>Getting Started on the Workshop</a:t>
            </a:r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Workshop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We’ll cover 3 fundamental categories of ML in SageMaker:  working with structured data, computer vision, and natural language processing.  </a:t>
            </a:r>
          </a:p>
          <a:p>
            <a:endParaRPr lang="en-US" sz="1400" dirty="0">
              <a:latin typeface="Amazon Ember"/>
              <a:cs typeface="Amazon Emb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All labs/modules are independent and can be completed in any order, EXCEPT the Extra Credit module.  However, we recommend starting with the first module.  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Amazon Ember"/>
                <a:cs typeface="Amazon Ember"/>
              </a:rPr>
              <a:t>You have a choice of two different workshops, depending on your experience level and interests:</a:t>
            </a:r>
          </a:p>
          <a:p>
            <a:endParaRPr lang="en-US" sz="1000" dirty="0">
              <a:latin typeface="Amazon Ember"/>
              <a:cs typeface="Amazon Ember"/>
            </a:endParaRPr>
          </a:p>
          <a:p>
            <a:pPr marL="1703070" lvl="1" indent="-514350">
              <a:buFont typeface="+mj-lt"/>
              <a:buAutoNum type="arabicPeriod"/>
            </a:pPr>
            <a:r>
              <a:rPr lang="en-US" sz="2600" dirty="0">
                <a:latin typeface="Amazon Ember"/>
                <a:cs typeface="Amazon Ember"/>
              </a:rPr>
              <a:t>Introduction to SageMaker:  a workshop covering the basic components of SageMaker.</a:t>
            </a:r>
          </a:p>
          <a:p>
            <a:pPr marL="1703070" lvl="1" indent="-514350">
              <a:buFont typeface="+mj-lt"/>
              <a:buAutoNum type="arabicPeriod"/>
            </a:pPr>
            <a:endParaRPr lang="en-US" sz="1000" dirty="0">
              <a:latin typeface="Amazon Ember"/>
              <a:cs typeface="Amazon Ember"/>
            </a:endParaRPr>
          </a:p>
          <a:p>
            <a:pPr marL="1703070" lvl="1" indent="-514350">
              <a:buFont typeface="+mj-lt"/>
              <a:buAutoNum type="arabicPeriod"/>
            </a:pPr>
            <a:r>
              <a:rPr lang="en-US" sz="2600" dirty="0">
                <a:latin typeface="Amazon Ember"/>
                <a:cs typeface="Amazon Ember"/>
              </a:rPr>
              <a:t>TensorFlow in SageMaker:  a more in-depth workshop for TensorFlow users and experienced machine learning practitioners.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076341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Introduction to SageMaker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2600" dirty="0">
              <a:latin typeface="Amazon Ember"/>
              <a:cs typeface="Amazon Ember"/>
            </a:endParaRPr>
          </a:p>
          <a:p>
            <a:r>
              <a:rPr lang="en-US" sz="2600" dirty="0">
                <a:latin typeface="Amazon Ember"/>
                <a:cs typeface="Amazon Ember"/>
              </a:rPr>
              <a:t>There are three main modules and one Extra Credit module in this workshop:    </a:t>
            </a:r>
          </a:p>
          <a:p>
            <a:endParaRPr lang="en-US" sz="1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Sales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use the XGBoost algorithm to predict whether a videogame will be a hit.  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use SageMaker’s built-in Image Classification algorithm to classify images.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define your own sentiment analysis model with TensorFlow and apply it to a dataset of movie reviews.</a:t>
            </a: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</a:p>
        </p:txBody>
      </p:sp>
    </p:spTree>
    <p:extLst>
      <p:ext uri="{BB962C8B-B14F-4D97-AF65-F5344CB8AC3E}">
        <p14:creationId xmlns:p14="http://schemas.microsoft.com/office/powerpoint/2010/main" val="314311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TensorFlow in SageMaker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endParaRPr lang="en-US" sz="1300" dirty="0"/>
          </a:p>
          <a:p>
            <a:r>
              <a:rPr lang="en-US" sz="2600" dirty="0">
                <a:latin typeface="Amazon Ember"/>
                <a:cs typeface="Amazon Ember"/>
              </a:rPr>
              <a:t>There are three main modules in this workshop: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textCNN to classify movie reviews as positive or negative, and perform batch inference on a set of reviews.  </a:t>
            </a:r>
            <a:endParaRPr lang="en-US" sz="2600" dirty="0">
              <a:solidFill>
                <a:srgbClr val="005E8D"/>
              </a:solidFill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Boston Housing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while training a regression MLP to predict house prices, use Automatic Model Tuning to find the best hyperparameters.</a:t>
            </a: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CNN from scratch to classify images using a cluster of machines and Horovod; deploy a real time endpoint with Elastic Inference for lower cost GPU-accelerated predictions, and also perform batch inference on PNG images with SageMaker-provided data transform functionality.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623730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1.  Go to this link and review the prerequisites:  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	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 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2.  Go to the workshop of your choice.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3.  Complete the preliminaries, including downloading the repository.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4.  Follow all steps through “</a:t>
            </a:r>
            <a:r>
              <a:rPr lang="en-US" sz="3200" i="1" dirty="0"/>
              <a:t>Creating a Notebook Instance</a:t>
            </a:r>
            <a:r>
              <a:rPr lang="en-US" sz="3200" dirty="0"/>
              <a:t>.”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5.  Continue on through the use case modules.</a:t>
            </a:r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706" y="4114815"/>
            <a:ext cx="8476828" cy="693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Amazon Ember"/>
                <a:cs typeface="Amazon Ember"/>
              </a:rPr>
              <a:t>https://</a:t>
            </a:r>
            <a:r>
              <a:rPr lang="en-US" sz="2800" dirty="0" err="1">
                <a:latin typeface="Amazon Ember"/>
                <a:cs typeface="Amazon Ember"/>
              </a:rPr>
              <a:t>github.com</a:t>
            </a:r>
            <a:r>
              <a:rPr lang="en-US" sz="2800" dirty="0">
                <a:latin typeface="Amazon Ember"/>
                <a:cs typeface="Amazon Ember"/>
              </a:rPr>
              <a:t>/</a:t>
            </a:r>
            <a:r>
              <a:rPr lang="en-US" sz="2800" dirty="0" err="1">
                <a:latin typeface="Amazon Ember"/>
                <a:cs typeface="Amazon Ember"/>
              </a:rPr>
              <a:t>awslabs</a:t>
            </a:r>
            <a:r>
              <a:rPr lang="en-US" sz="2800" dirty="0">
                <a:latin typeface="Amazon Ember"/>
                <a:cs typeface="Amazon Ember"/>
              </a:rPr>
              <a:t>/amazon-</a:t>
            </a:r>
            <a:r>
              <a:rPr lang="en-US" sz="2800" dirty="0" err="1">
                <a:latin typeface="Amazon Ember"/>
                <a:cs typeface="Amazon Ember"/>
              </a:rPr>
              <a:t>sagemaker</a:t>
            </a:r>
            <a:r>
              <a:rPr lang="en-US" sz="2800" dirty="0">
                <a:latin typeface="Amazon Ember"/>
                <a:cs typeface="Amazon Ember"/>
              </a:rPr>
              <a:t>-workshop</a:t>
            </a:r>
          </a:p>
          <a:p>
            <a:endParaRPr lang="en-US" sz="20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Automatic Model Tuning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3500" dirty="0"/>
              <a:t>Training:  </a:t>
            </a:r>
            <a:r>
              <a:rPr lang="en-US" sz="3500" b="0" dirty="0"/>
              <a:t>data into S3, models out to S3, run anywhere with Neo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C8F5-9E6F-1141-974C-AC6D8FC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17" y="2154265"/>
            <a:ext cx="10339853" cy="5346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14BD6-D062-C04C-989B-4FCDD8CF3045}"/>
              </a:ext>
            </a:extLst>
          </p:cNvPr>
          <p:cNvSpPr/>
          <p:nvPr/>
        </p:nvSpPr>
        <p:spPr>
          <a:xfrm>
            <a:off x="5410924" y="1661287"/>
            <a:ext cx="250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cs typeface="Amazon Ember"/>
              </a:rPr>
              <a:t>SageMaker Neo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BDE99D-58B1-704A-8433-BF3D5F57287B}"/>
              </a:ext>
            </a:extLst>
          </p:cNvPr>
          <p:cNvSpPr/>
          <p:nvPr/>
        </p:nvSpPr>
        <p:spPr>
          <a:xfrm>
            <a:off x="3735092" y="2665707"/>
            <a:ext cx="1675832" cy="1656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2803A-93A4-AF45-AF88-D21AC9AF9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46" y="2071834"/>
            <a:ext cx="1565635" cy="1353346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849174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10270</TotalTime>
  <Words>862</Words>
  <Application>Microsoft Macintosh PowerPoint</Application>
  <PresentationFormat>Custom</PresentationFormat>
  <Paragraphs>191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Microsoft YaHei</vt:lpstr>
      <vt:lpstr>Amazon Ember</vt:lpstr>
      <vt:lpstr>Amazon Ember Cd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data into S3, models out to S3, run anywhere with Neo</vt:lpstr>
      <vt:lpstr>Training:  Automated Workflows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Workshop Options</vt:lpstr>
      <vt:lpstr>Introduction to SageMaker Workshop</vt:lpstr>
      <vt:lpstr>TensorFlow in SageMaker Workshop</vt:lpstr>
      <vt:lpstr>Setup for the Workshop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189</cp:revision>
  <dcterms:created xsi:type="dcterms:W3CDTF">2016-06-17T18:22:10Z</dcterms:created>
  <dcterms:modified xsi:type="dcterms:W3CDTF">2019-05-01T19:28:01Z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